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4" r:id="rId5"/>
    <p:sldId id="265" r:id="rId6"/>
    <p:sldId id="266" r:id="rId7"/>
    <p:sldId id="260" r:id="rId8"/>
    <p:sldId id="261" r:id="rId9"/>
    <p:sldId id="262" r:id="rId10"/>
    <p:sldId id="271" r:id="rId11"/>
    <p:sldId id="267" r:id="rId12"/>
    <p:sldId id="268" r:id="rId13"/>
    <p:sldId id="269" r:id="rId14"/>
    <p:sldId id="270" r:id="rId15"/>
    <p:sldId id="257" r:id="rId16"/>
    <p:sldId id="26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1" d="100"/>
          <a:sy n="91" d="100"/>
        </p:scale>
        <p:origin x="32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860825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400098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559640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300039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268293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570346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700016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657384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789281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619236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5/10/2021</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1096908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5/10/2021</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3242475753"/>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Video 3">
            <a:extLst>
              <a:ext uri="{FF2B5EF4-FFF2-40B4-BE49-F238E27FC236}">
                <a16:creationId xmlns:a16="http://schemas.microsoft.com/office/drawing/2014/main" id="{33139793-8AC7-45B9-97D2-7C3CCB811C5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409" r="1" b="1"/>
          <a:stretch/>
        </p:blipFill>
        <p:spPr>
          <a:xfrm>
            <a:off x="20" y="10"/>
            <a:ext cx="12207220" cy="6857990"/>
          </a:xfrm>
          <a:prstGeom prst="rect">
            <a:avLst/>
          </a:prstGeom>
        </p:spPr>
      </p:pic>
      <p:sp>
        <p:nvSpPr>
          <p:cNvPr id="11" name="Freeform: Shape 10">
            <a:extLst>
              <a:ext uri="{FF2B5EF4-FFF2-40B4-BE49-F238E27FC236}">
                <a16:creationId xmlns:a16="http://schemas.microsoft.com/office/drawing/2014/main" id="{26C2F60D-36DC-4E6D-8544-3562BBABA8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116827" y="1782827"/>
            <a:ext cx="4332910" cy="5817436"/>
          </a:xfrm>
          <a:custGeom>
            <a:avLst/>
            <a:gdLst>
              <a:gd name="connsiteX0" fmla="*/ 3175347 w 4332910"/>
              <a:gd name="connsiteY0" fmla="*/ 710 h 5817436"/>
              <a:gd name="connsiteX1" fmla="*/ 3972229 w 4332910"/>
              <a:gd name="connsiteY1" fmla="*/ 94304 h 5817436"/>
              <a:gd name="connsiteX2" fmla="*/ 4332910 w 4332910"/>
              <a:gd name="connsiteY2" fmla="*/ 180296 h 5817436"/>
              <a:gd name="connsiteX3" fmla="*/ 4332910 w 4332910"/>
              <a:gd name="connsiteY3" fmla="*/ 5817436 h 5817436"/>
              <a:gd name="connsiteX4" fmla="*/ 1006557 w 4332910"/>
              <a:gd name="connsiteY4" fmla="*/ 5817436 h 5817436"/>
              <a:gd name="connsiteX5" fmla="*/ 866510 w 4332910"/>
              <a:gd name="connsiteY5" fmla="*/ 5609583 h 5817436"/>
              <a:gd name="connsiteX6" fmla="*/ 351747 w 4332910"/>
              <a:gd name="connsiteY6" fmla="*/ 2263621 h 5817436"/>
              <a:gd name="connsiteX7" fmla="*/ 1381666 w 4332910"/>
              <a:gd name="connsiteY7" fmla="*/ 845238 h 5817436"/>
              <a:gd name="connsiteX8" fmla="*/ 2751595 w 4332910"/>
              <a:gd name="connsiteY8" fmla="*/ 47742 h 5817436"/>
              <a:gd name="connsiteX9" fmla="*/ 3175347 w 4332910"/>
              <a:gd name="connsiteY9" fmla="*/ 710 h 581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2910" h="5817436">
                <a:moveTo>
                  <a:pt x="3175347" y="710"/>
                </a:moveTo>
                <a:cubicBezTo>
                  <a:pt x="3421493" y="-5064"/>
                  <a:pt x="3686120" y="24227"/>
                  <a:pt x="3972229" y="94304"/>
                </a:cubicBezTo>
                <a:lnTo>
                  <a:pt x="4332910" y="180296"/>
                </a:lnTo>
                <a:lnTo>
                  <a:pt x="4332910" y="5817436"/>
                </a:lnTo>
                <a:lnTo>
                  <a:pt x="1006557" y="5817436"/>
                </a:lnTo>
                <a:lnTo>
                  <a:pt x="866510" y="5609583"/>
                </a:lnTo>
                <a:cubicBezTo>
                  <a:pt x="140071" y="4515211"/>
                  <a:pt x="-376405" y="3480830"/>
                  <a:pt x="351747" y="2263621"/>
                </a:cubicBezTo>
                <a:cubicBezTo>
                  <a:pt x="664977" y="1739861"/>
                  <a:pt x="994988" y="1240809"/>
                  <a:pt x="1381666" y="845238"/>
                </a:cubicBezTo>
                <a:cubicBezTo>
                  <a:pt x="1768346" y="449669"/>
                  <a:pt x="2211693" y="157580"/>
                  <a:pt x="2751595" y="47742"/>
                </a:cubicBezTo>
                <a:cubicBezTo>
                  <a:pt x="2886624" y="20264"/>
                  <a:pt x="3027659" y="4175"/>
                  <a:pt x="3175347" y="710"/>
                </a:cubicBezTo>
                <a:close/>
              </a:path>
            </a:pathLst>
          </a:cu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FCFFC7D5-8758-4C87-A839-9FF78F543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7117358">
            <a:off x="6005381" y="2073697"/>
            <a:ext cx="5867664" cy="5317986"/>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 name="connsiteX0" fmla="*/ 0 w 1085312"/>
              <a:gd name="connsiteY0" fmla="*/ 0 h 2441440"/>
              <a:gd name="connsiteX1" fmla="*/ 53089 w 1085312"/>
              <a:gd name="connsiteY1" fmla="*/ 4542 h 2441440"/>
              <a:gd name="connsiteX2" fmla="*/ 790077 w 1085312"/>
              <a:gd name="connsiteY2" fmla="*/ 872756 h 2441440"/>
              <a:gd name="connsiteX3" fmla="*/ 1085252 w 1085312"/>
              <a:gd name="connsiteY3" fmla="*/ 1943649 h 2441440"/>
              <a:gd name="connsiteX4" fmla="*/ 1064832 w 1085312"/>
              <a:gd name="connsiteY4" fmla="*/ 2198094 h 2441440"/>
              <a:gd name="connsiteX5" fmla="*/ 1043734 w 1085312"/>
              <a:gd name="connsiteY5" fmla="*/ 2315675 h 2441440"/>
              <a:gd name="connsiteX6" fmla="*/ 59456 w 1085312"/>
              <a:gd name="connsiteY6" fmla="*/ 2441440 h 2441440"/>
              <a:gd name="connsiteX0" fmla="*/ 0 w 1085312"/>
              <a:gd name="connsiteY0" fmla="*/ 0 h 2315675"/>
              <a:gd name="connsiteX1" fmla="*/ 53089 w 1085312"/>
              <a:gd name="connsiteY1" fmla="*/ 4542 h 2315675"/>
              <a:gd name="connsiteX2" fmla="*/ 790077 w 1085312"/>
              <a:gd name="connsiteY2" fmla="*/ 872756 h 2315675"/>
              <a:gd name="connsiteX3" fmla="*/ 1085252 w 1085312"/>
              <a:gd name="connsiteY3" fmla="*/ 1943649 h 2315675"/>
              <a:gd name="connsiteX4" fmla="*/ 1064832 w 1085312"/>
              <a:gd name="connsiteY4" fmla="*/ 2198094 h 2315675"/>
              <a:gd name="connsiteX5" fmla="*/ 1043734 w 1085312"/>
              <a:gd name="connsiteY5"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312" h="2315675">
                <a:moveTo>
                  <a:pt x="0" y="0"/>
                </a:move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venir Next LT Pro Light"/>
            </a:endParaRPr>
          </a:p>
        </p:txBody>
      </p:sp>
      <p:sp>
        <p:nvSpPr>
          <p:cNvPr id="2" name="Title 1">
            <a:extLst>
              <a:ext uri="{FF2B5EF4-FFF2-40B4-BE49-F238E27FC236}">
                <a16:creationId xmlns:a16="http://schemas.microsoft.com/office/drawing/2014/main" id="{CE18C762-B414-444C-BF63-185D3A5FADEC}"/>
              </a:ext>
            </a:extLst>
          </p:cNvPr>
          <p:cNvSpPr>
            <a:spLocks noGrp="1"/>
          </p:cNvSpPr>
          <p:nvPr>
            <p:ph type="ctrTitle"/>
          </p:nvPr>
        </p:nvSpPr>
        <p:spPr>
          <a:xfrm>
            <a:off x="7124700" y="4108629"/>
            <a:ext cx="4305300" cy="1380335"/>
          </a:xfrm>
        </p:spPr>
        <p:txBody>
          <a:bodyPr>
            <a:normAutofit/>
          </a:bodyPr>
          <a:lstStyle/>
          <a:p>
            <a:pPr algn="l"/>
            <a:r>
              <a:rPr lang="en-US" sz="3600" dirty="0"/>
              <a:t>Crypto Vote</a:t>
            </a:r>
          </a:p>
        </p:txBody>
      </p:sp>
      <p:sp>
        <p:nvSpPr>
          <p:cNvPr id="3" name="Subtitle 2">
            <a:extLst>
              <a:ext uri="{FF2B5EF4-FFF2-40B4-BE49-F238E27FC236}">
                <a16:creationId xmlns:a16="http://schemas.microsoft.com/office/drawing/2014/main" id="{5FE7CC90-AE19-4DDD-8B59-F6C4AB49C215}"/>
              </a:ext>
            </a:extLst>
          </p:cNvPr>
          <p:cNvSpPr>
            <a:spLocks noGrp="1"/>
          </p:cNvSpPr>
          <p:nvPr>
            <p:ph type="subTitle" idx="1"/>
          </p:nvPr>
        </p:nvSpPr>
        <p:spPr>
          <a:xfrm>
            <a:off x="7124700" y="5514472"/>
            <a:ext cx="4305300" cy="822141"/>
          </a:xfrm>
        </p:spPr>
        <p:txBody>
          <a:bodyPr>
            <a:normAutofit fontScale="92500"/>
          </a:bodyPr>
          <a:lstStyle/>
          <a:p>
            <a:pPr algn="l"/>
            <a:r>
              <a:rPr lang="en-US" sz="2200" dirty="0"/>
              <a:t>Blockchain-Based Voting System</a:t>
            </a:r>
          </a:p>
        </p:txBody>
      </p:sp>
    </p:spTree>
    <p:extLst>
      <p:ext uri="{BB962C8B-B14F-4D97-AF65-F5344CB8AC3E}">
        <p14:creationId xmlns:p14="http://schemas.microsoft.com/office/powerpoint/2010/main" val="224808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97267-005C-4462-8B9B-C59CC2A5C340}"/>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48C223E9-6DBF-4D75-82E6-DF9F1FC85345}"/>
              </a:ext>
            </a:extLst>
          </p:cNvPr>
          <p:cNvSpPr>
            <a:spLocks noGrp="1"/>
          </p:cNvSpPr>
          <p:nvPr>
            <p:ph idx="1"/>
          </p:nvPr>
        </p:nvSpPr>
        <p:spPr/>
        <p:txBody>
          <a:bodyPr/>
          <a:lstStyle/>
          <a:p>
            <a:r>
              <a:rPr lang="en-US" dirty="0"/>
              <a:t>A possible future feature of the application would be to reward people who vote with visual stickers or icons (NFTs) that would appear on the user’s profile page.</a:t>
            </a:r>
          </a:p>
        </p:txBody>
      </p:sp>
    </p:spTree>
    <p:extLst>
      <p:ext uri="{BB962C8B-B14F-4D97-AF65-F5344CB8AC3E}">
        <p14:creationId xmlns:p14="http://schemas.microsoft.com/office/powerpoint/2010/main" val="709403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428E9-DAF0-43DF-8957-50B612C110AC}"/>
              </a:ext>
            </a:extLst>
          </p:cNvPr>
          <p:cNvSpPr>
            <a:spLocks noGrp="1"/>
          </p:cNvSpPr>
          <p:nvPr>
            <p:ph type="title"/>
          </p:nvPr>
        </p:nvSpPr>
        <p:spPr/>
        <p:txBody>
          <a:bodyPr/>
          <a:lstStyle/>
          <a:p>
            <a:r>
              <a:rPr lang="en-US" dirty="0"/>
              <a:t>User Interface Mockups (</a:t>
            </a:r>
            <a:r>
              <a:rPr lang="en-US" dirty="0" err="1"/>
              <a:t>SignUp</a:t>
            </a:r>
            <a:r>
              <a:rPr lang="en-US" dirty="0"/>
              <a:t>)</a:t>
            </a:r>
          </a:p>
        </p:txBody>
      </p:sp>
      <p:pic>
        <p:nvPicPr>
          <p:cNvPr id="5" name="Content Placeholder 4" descr="Graphical user interface, application&#10;&#10;Description automatically generated">
            <a:extLst>
              <a:ext uri="{FF2B5EF4-FFF2-40B4-BE49-F238E27FC236}">
                <a16:creationId xmlns:a16="http://schemas.microsoft.com/office/drawing/2014/main" id="{AB08BE1F-1AD4-4E21-A086-B0B455EFE8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98868" y="2286000"/>
            <a:ext cx="7594263" cy="3817938"/>
          </a:xfrm>
        </p:spPr>
      </p:pic>
    </p:spTree>
    <p:extLst>
      <p:ext uri="{BB962C8B-B14F-4D97-AF65-F5344CB8AC3E}">
        <p14:creationId xmlns:p14="http://schemas.microsoft.com/office/powerpoint/2010/main" val="2076547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2A8D0-B253-468D-AAA8-7D10598E768C}"/>
              </a:ext>
            </a:extLst>
          </p:cNvPr>
          <p:cNvSpPr>
            <a:spLocks noGrp="1"/>
          </p:cNvSpPr>
          <p:nvPr>
            <p:ph type="title"/>
          </p:nvPr>
        </p:nvSpPr>
        <p:spPr/>
        <p:txBody>
          <a:bodyPr/>
          <a:lstStyle/>
          <a:p>
            <a:r>
              <a:rPr lang="en-US" dirty="0"/>
              <a:t>User Interface Mockups (Login)</a:t>
            </a:r>
          </a:p>
        </p:txBody>
      </p:sp>
      <p:pic>
        <p:nvPicPr>
          <p:cNvPr id="5" name="Content Placeholder 4" descr="Graphical user interface, application, Teams&#10;&#10;Description automatically generated">
            <a:extLst>
              <a:ext uri="{FF2B5EF4-FFF2-40B4-BE49-F238E27FC236}">
                <a16:creationId xmlns:a16="http://schemas.microsoft.com/office/drawing/2014/main" id="{F7BCFCE1-1088-488C-BB96-9150A845EF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3882" y="2286000"/>
            <a:ext cx="7804236" cy="3817938"/>
          </a:xfrm>
        </p:spPr>
      </p:pic>
    </p:spTree>
    <p:extLst>
      <p:ext uri="{BB962C8B-B14F-4D97-AF65-F5344CB8AC3E}">
        <p14:creationId xmlns:p14="http://schemas.microsoft.com/office/powerpoint/2010/main" val="24858416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8BE06-4611-4809-BC7E-CFEEF5EE0F1F}"/>
              </a:ext>
            </a:extLst>
          </p:cNvPr>
          <p:cNvSpPr>
            <a:spLocks noGrp="1"/>
          </p:cNvSpPr>
          <p:nvPr>
            <p:ph type="title"/>
          </p:nvPr>
        </p:nvSpPr>
        <p:spPr/>
        <p:txBody>
          <a:bodyPr/>
          <a:lstStyle/>
          <a:p>
            <a:r>
              <a:rPr lang="en-US" dirty="0"/>
              <a:t>User Interface Mockups (Voting)</a:t>
            </a:r>
          </a:p>
        </p:txBody>
      </p:sp>
      <p:pic>
        <p:nvPicPr>
          <p:cNvPr id="5" name="Content Placeholder 4" descr="Graphical user interface&#10;&#10;Description automatically generated">
            <a:extLst>
              <a:ext uri="{FF2B5EF4-FFF2-40B4-BE49-F238E27FC236}">
                <a16:creationId xmlns:a16="http://schemas.microsoft.com/office/drawing/2014/main" id="{DBF28CC9-B886-4A92-BBB3-24C1132C9F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80990" y="2286000"/>
            <a:ext cx="6630020" cy="3817938"/>
          </a:xfrm>
        </p:spPr>
      </p:pic>
    </p:spTree>
    <p:extLst>
      <p:ext uri="{BB962C8B-B14F-4D97-AF65-F5344CB8AC3E}">
        <p14:creationId xmlns:p14="http://schemas.microsoft.com/office/powerpoint/2010/main" val="2218922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E57AA-3CFC-41FC-88F4-5D68C3BAD485}"/>
              </a:ext>
            </a:extLst>
          </p:cNvPr>
          <p:cNvSpPr>
            <a:spLocks noGrp="1"/>
          </p:cNvSpPr>
          <p:nvPr>
            <p:ph type="title"/>
          </p:nvPr>
        </p:nvSpPr>
        <p:spPr/>
        <p:txBody>
          <a:bodyPr/>
          <a:lstStyle/>
          <a:p>
            <a:r>
              <a:rPr lang="en-US" dirty="0"/>
              <a:t>User Interface Mockups (Profile)</a:t>
            </a:r>
          </a:p>
        </p:txBody>
      </p:sp>
      <p:pic>
        <p:nvPicPr>
          <p:cNvPr id="5" name="Content Placeholder 4" descr="Graphical user interface, application&#10;&#10;Description automatically generated">
            <a:extLst>
              <a:ext uri="{FF2B5EF4-FFF2-40B4-BE49-F238E27FC236}">
                <a16:creationId xmlns:a16="http://schemas.microsoft.com/office/drawing/2014/main" id="{BEF3E217-0C2D-42B8-B53D-6ADFFB64EB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91522" y="2286000"/>
            <a:ext cx="6408955" cy="3817938"/>
          </a:xfrm>
        </p:spPr>
      </p:pic>
    </p:spTree>
    <p:extLst>
      <p:ext uri="{BB962C8B-B14F-4D97-AF65-F5344CB8AC3E}">
        <p14:creationId xmlns:p14="http://schemas.microsoft.com/office/powerpoint/2010/main" val="10738674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C3B9C-3514-4356-A18B-0E427EBD3F61}"/>
              </a:ext>
            </a:extLst>
          </p:cNvPr>
          <p:cNvSpPr>
            <a:spLocks noGrp="1"/>
          </p:cNvSpPr>
          <p:nvPr>
            <p:ph type="title"/>
          </p:nvPr>
        </p:nvSpPr>
        <p:spPr/>
        <p:txBody>
          <a:bodyPr/>
          <a:lstStyle/>
          <a:p>
            <a:r>
              <a:rPr lang="en-US" dirty="0"/>
              <a:t>Team</a:t>
            </a:r>
          </a:p>
        </p:txBody>
      </p:sp>
      <p:sp>
        <p:nvSpPr>
          <p:cNvPr id="3" name="Content Placeholder 2">
            <a:extLst>
              <a:ext uri="{FF2B5EF4-FFF2-40B4-BE49-F238E27FC236}">
                <a16:creationId xmlns:a16="http://schemas.microsoft.com/office/drawing/2014/main" id="{B410F488-9624-4D99-ABAF-BF561B1547D6}"/>
              </a:ext>
            </a:extLst>
          </p:cNvPr>
          <p:cNvSpPr>
            <a:spLocks noGrp="1"/>
          </p:cNvSpPr>
          <p:nvPr>
            <p:ph idx="1"/>
          </p:nvPr>
        </p:nvSpPr>
        <p:spPr/>
        <p:txBody>
          <a:bodyPr/>
          <a:lstStyle/>
          <a:p>
            <a:r>
              <a:rPr lang="en-US" dirty="0"/>
              <a:t>Jamil </a:t>
            </a:r>
            <a:r>
              <a:rPr lang="en-US" dirty="0" err="1"/>
              <a:t>Zaitouny</a:t>
            </a:r>
            <a:endParaRPr lang="en-US" dirty="0"/>
          </a:p>
          <a:p>
            <a:r>
              <a:rPr lang="en-US" dirty="0"/>
              <a:t>Darius </a:t>
            </a:r>
            <a:r>
              <a:rPr lang="en-US" dirty="0" err="1"/>
              <a:t>Ternovan</a:t>
            </a:r>
            <a:endParaRPr lang="en-US" dirty="0"/>
          </a:p>
          <a:p>
            <a:r>
              <a:rPr lang="en-US" dirty="0" err="1"/>
              <a:t>Ianec</a:t>
            </a:r>
            <a:r>
              <a:rPr lang="en-US" dirty="0"/>
              <a:t> </a:t>
            </a:r>
            <a:r>
              <a:rPr lang="en-US" dirty="0" err="1"/>
              <a:t>Umanschii</a:t>
            </a:r>
            <a:endParaRPr lang="en-US" dirty="0"/>
          </a:p>
          <a:p>
            <a:r>
              <a:rPr lang="en-US" dirty="0"/>
              <a:t>Razvan Toma</a:t>
            </a:r>
          </a:p>
        </p:txBody>
      </p:sp>
    </p:spTree>
    <p:extLst>
      <p:ext uri="{BB962C8B-B14F-4D97-AF65-F5344CB8AC3E}">
        <p14:creationId xmlns:p14="http://schemas.microsoft.com/office/powerpoint/2010/main" val="30450970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00187-5698-482D-8F76-B565F4522520}"/>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C3FECE2D-9C87-4009-958C-D5579926A051}"/>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500213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21A75-8FF0-4745-93E7-788BE7A49B66}"/>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DCDF119C-668F-4462-BB1B-4D662B549F50}"/>
              </a:ext>
            </a:extLst>
          </p:cNvPr>
          <p:cNvSpPr>
            <a:spLocks noGrp="1"/>
          </p:cNvSpPr>
          <p:nvPr>
            <p:ph idx="1"/>
          </p:nvPr>
        </p:nvSpPr>
        <p:spPr/>
        <p:txBody>
          <a:bodyPr>
            <a:normAutofit lnSpcReduction="10000"/>
          </a:bodyPr>
          <a:lstStyle/>
          <a:p>
            <a:r>
              <a:rPr lang="en-US" b="0" i="0" dirty="0">
                <a:solidFill>
                  <a:srgbClr val="DCDDDE"/>
                </a:solidFill>
                <a:effectLst/>
                <a:latin typeface="Whitney"/>
              </a:rPr>
              <a:t>Electronic voting systems have replaced paper-based systems, but even now, people doubt the voting system’s ability to secure the data and defend against any attacks.</a:t>
            </a:r>
          </a:p>
          <a:p>
            <a:r>
              <a:rPr lang="en-US" b="0" i="0" dirty="0">
                <a:solidFill>
                  <a:srgbClr val="DCDDDE"/>
                </a:solidFill>
                <a:effectLst/>
                <a:latin typeface="Whitney"/>
              </a:rPr>
              <a:t> The blockchain-based system can ensure transparent and publicly verifiable elections. If implemented successfully, voting can be done using a website or a mobile application that is attached to a blockchain system.</a:t>
            </a:r>
            <a:endParaRPr lang="en-US" dirty="0"/>
          </a:p>
        </p:txBody>
      </p:sp>
    </p:spTree>
    <p:extLst>
      <p:ext uri="{BB962C8B-B14F-4D97-AF65-F5344CB8AC3E}">
        <p14:creationId xmlns:p14="http://schemas.microsoft.com/office/powerpoint/2010/main" val="23721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80C05-FA94-40D5-A98E-A64595C9471F}"/>
              </a:ext>
            </a:extLst>
          </p:cNvPr>
          <p:cNvSpPr>
            <a:spLocks noGrp="1"/>
          </p:cNvSpPr>
          <p:nvPr>
            <p:ph type="title"/>
          </p:nvPr>
        </p:nvSpPr>
        <p:spPr/>
        <p:txBody>
          <a:bodyPr/>
          <a:lstStyle/>
          <a:p>
            <a:r>
              <a:rPr lang="en-US" dirty="0"/>
              <a:t>Idea</a:t>
            </a:r>
          </a:p>
        </p:txBody>
      </p:sp>
      <p:sp>
        <p:nvSpPr>
          <p:cNvPr id="3" name="Content Placeholder 2">
            <a:extLst>
              <a:ext uri="{FF2B5EF4-FFF2-40B4-BE49-F238E27FC236}">
                <a16:creationId xmlns:a16="http://schemas.microsoft.com/office/drawing/2014/main" id="{43DE8D01-68C8-4D32-B3BA-13067903DF45}"/>
              </a:ext>
            </a:extLst>
          </p:cNvPr>
          <p:cNvSpPr>
            <a:spLocks noGrp="1"/>
          </p:cNvSpPr>
          <p:nvPr>
            <p:ph idx="1"/>
          </p:nvPr>
        </p:nvSpPr>
        <p:spPr/>
        <p:txBody>
          <a:bodyPr/>
          <a:lstStyle/>
          <a:p>
            <a:r>
              <a:rPr lang="en-US" b="0" i="0" dirty="0">
                <a:solidFill>
                  <a:srgbClr val="DCDDDE"/>
                </a:solidFill>
                <a:effectLst/>
                <a:latin typeface="Whitney"/>
              </a:rPr>
              <a:t>Each citizen has the right and the moral duty to vote. Now more than ever, being able to vote from the comfort and safety of our homes would be a great improvement that would make voting easier.</a:t>
            </a:r>
          </a:p>
          <a:p>
            <a:r>
              <a:rPr lang="en-US" b="0" i="0" dirty="0">
                <a:solidFill>
                  <a:srgbClr val="DCDDDE"/>
                </a:solidFill>
                <a:effectLst/>
                <a:latin typeface="Whitney"/>
              </a:rPr>
              <a:t> It's time to replace the archaic voting system with something new and secure. This is why we came up with </a:t>
            </a:r>
            <a:r>
              <a:rPr lang="en-US" b="0" i="0" dirty="0" err="1">
                <a:solidFill>
                  <a:srgbClr val="DCDDDE"/>
                </a:solidFill>
                <a:effectLst/>
                <a:latin typeface="Whitney"/>
              </a:rPr>
              <a:t>CryptoVote</a:t>
            </a:r>
            <a:r>
              <a:rPr lang="en-US" b="0" i="0" dirty="0">
                <a:solidFill>
                  <a:srgbClr val="DCDDDE"/>
                </a:solidFill>
                <a:effectLst/>
                <a:latin typeface="Whitney"/>
              </a:rPr>
              <a:t>, a blockchain-based voting solution.</a:t>
            </a:r>
            <a:endParaRPr lang="en-US" dirty="0"/>
          </a:p>
        </p:txBody>
      </p:sp>
    </p:spTree>
    <p:extLst>
      <p:ext uri="{BB962C8B-B14F-4D97-AF65-F5344CB8AC3E}">
        <p14:creationId xmlns:p14="http://schemas.microsoft.com/office/powerpoint/2010/main" val="84191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B38CC-08B4-4AE9-BE7E-602C46104035}"/>
              </a:ext>
            </a:extLst>
          </p:cNvPr>
          <p:cNvSpPr>
            <a:spLocks noGrp="1"/>
          </p:cNvSpPr>
          <p:nvPr>
            <p:ph type="title"/>
          </p:nvPr>
        </p:nvSpPr>
        <p:spPr/>
        <p:txBody>
          <a:bodyPr/>
          <a:lstStyle/>
          <a:p>
            <a:r>
              <a:rPr lang="en-US" dirty="0"/>
              <a:t>Why Blockchain?</a:t>
            </a:r>
          </a:p>
        </p:txBody>
      </p:sp>
      <p:sp>
        <p:nvSpPr>
          <p:cNvPr id="3" name="Content Placeholder 2">
            <a:extLst>
              <a:ext uri="{FF2B5EF4-FFF2-40B4-BE49-F238E27FC236}">
                <a16:creationId xmlns:a16="http://schemas.microsoft.com/office/drawing/2014/main" id="{DC93E905-4028-4F98-A407-477C636B349E}"/>
              </a:ext>
            </a:extLst>
          </p:cNvPr>
          <p:cNvSpPr>
            <a:spLocks noGrp="1"/>
          </p:cNvSpPr>
          <p:nvPr>
            <p:ph idx="1"/>
          </p:nvPr>
        </p:nvSpPr>
        <p:spPr/>
        <p:txBody>
          <a:bodyPr/>
          <a:lstStyle/>
          <a:p>
            <a:r>
              <a:rPr lang="en-US" b="0" i="0" dirty="0">
                <a:solidFill>
                  <a:srgbClr val="DCDDDE"/>
                </a:solidFill>
                <a:effectLst/>
                <a:latin typeface="Whitney"/>
              </a:rPr>
              <a:t>Because in an election every single vote needs to be accounted for. If the validity of the votes cannot be proven, then doubts may start to arise as to whether the results are valid, or if someone cheated. On the blockchain, because votes will be done via transactions, everyone will be able to see the validity of each vote, and the elections themselves can check a user's transaction history </a:t>
            </a:r>
            <a:r>
              <a:rPr lang="en-US" dirty="0">
                <a:solidFill>
                  <a:srgbClr val="DCDDDE"/>
                </a:solidFill>
                <a:latin typeface="Whitney"/>
              </a:rPr>
              <a:t>via a smart contract,</a:t>
            </a:r>
            <a:r>
              <a:rPr lang="en-US" b="0" i="0" dirty="0">
                <a:solidFill>
                  <a:srgbClr val="DCDDDE"/>
                </a:solidFill>
                <a:effectLst/>
                <a:latin typeface="Whitney"/>
              </a:rPr>
              <a:t> so as not to allow duplicate votes.</a:t>
            </a:r>
            <a:endParaRPr lang="en-US" dirty="0"/>
          </a:p>
        </p:txBody>
      </p:sp>
    </p:spTree>
    <p:extLst>
      <p:ext uri="{BB962C8B-B14F-4D97-AF65-F5344CB8AC3E}">
        <p14:creationId xmlns:p14="http://schemas.microsoft.com/office/powerpoint/2010/main" val="2139563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9A8B-4333-4324-BBE6-2750378403F1}"/>
              </a:ext>
            </a:extLst>
          </p:cNvPr>
          <p:cNvSpPr>
            <a:spLocks noGrp="1"/>
          </p:cNvSpPr>
          <p:nvPr>
            <p:ph type="title"/>
          </p:nvPr>
        </p:nvSpPr>
        <p:spPr/>
        <p:txBody>
          <a:bodyPr/>
          <a:lstStyle/>
          <a:p>
            <a:r>
              <a:rPr lang="en-US" dirty="0"/>
              <a:t>Why Blockchain? …</a:t>
            </a:r>
          </a:p>
        </p:txBody>
      </p:sp>
      <p:sp>
        <p:nvSpPr>
          <p:cNvPr id="3" name="Content Placeholder 2">
            <a:extLst>
              <a:ext uri="{FF2B5EF4-FFF2-40B4-BE49-F238E27FC236}">
                <a16:creationId xmlns:a16="http://schemas.microsoft.com/office/drawing/2014/main" id="{9847A70F-BD6F-4361-977F-B56E4DA749F7}"/>
              </a:ext>
            </a:extLst>
          </p:cNvPr>
          <p:cNvSpPr>
            <a:spLocks noGrp="1"/>
          </p:cNvSpPr>
          <p:nvPr>
            <p:ph idx="1"/>
          </p:nvPr>
        </p:nvSpPr>
        <p:spPr/>
        <p:txBody>
          <a:bodyPr>
            <a:normAutofit/>
          </a:bodyPr>
          <a:lstStyle/>
          <a:p>
            <a:r>
              <a:rPr lang="en-US" b="0" i="0" dirty="0">
                <a:solidFill>
                  <a:srgbClr val="DCDDDE"/>
                </a:solidFill>
                <a:effectLst/>
                <a:latin typeface="Whitney"/>
              </a:rPr>
              <a:t>A great use case for crypto vote could have been the 2020 United States presidential election, which not only took days for people to finish counting the votes, but is also still a debated subject - because of COVID, people were urged to send their votes via postal mail, but some people claim that the mail-in votes were fake. </a:t>
            </a:r>
            <a:endParaRPr lang="en-US" dirty="0"/>
          </a:p>
        </p:txBody>
      </p:sp>
    </p:spTree>
    <p:extLst>
      <p:ext uri="{BB962C8B-B14F-4D97-AF65-F5344CB8AC3E}">
        <p14:creationId xmlns:p14="http://schemas.microsoft.com/office/powerpoint/2010/main" val="2939103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792DF-E285-4BA1-88FC-33A20F96FA84}"/>
              </a:ext>
            </a:extLst>
          </p:cNvPr>
          <p:cNvSpPr>
            <a:spLocks noGrp="1"/>
          </p:cNvSpPr>
          <p:nvPr>
            <p:ph type="title"/>
          </p:nvPr>
        </p:nvSpPr>
        <p:spPr/>
        <p:txBody>
          <a:bodyPr/>
          <a:lstStyle/>
          <a:p>
            <a:r>
              <a:rPr lang="en-US" dirty="0"/>
              <a:t>Why Blockchain? …</a:t>
            </a:r>
          </a:p>
        </p:txBody>
      </p:sp>
      <p:sp>
        <p:nvSpPr>
          <p:cNvPr id="3" name="Content Placeholder 2">
            <a:extLst>
              <a:ext uri="{FF2B5EF4-FFF2-40B4-BE49-F238E27FC236}">
                <a16:creationId xmlns:a16="http://schemas.microsoft.com/office/drawing/2014/main" id="{7FA4E2CE-7315-4963-92D1-2DE8B78B0E86}"/>
              </a:ext>
            </a:extLst>
          </p:cNvPr>
          <p:cNvSpPr>
            <a:spLocks noGrp="1"/>
          </p:cNvSpPr>
          <p:nvPr>
            <p:ph idx="1"/>
          </p:nvPr>
        </p:nvSpPr>
        <p:spPr/>
        <p:txBody>
          <a:bodyPr/>
          <a:lstStyle/>
          <a:p>
            <a:r>
              <a:rPr lang="en-US" b="0" i="0" dirty="0">
                <a:solidFill>
                  <a:srgbClr val="DCDDDE"/>
                </a:solidFill>
                <a:effectLst/>
                <a:latin typeface="Whitney"/>
              </a:rPr>
              <a:t>With </a:t>
            </a:r>
            <a:r>
              <a:rPr lang="en-US" b="0" i="0" dirty="0" err="1">
                <a:solidFill>
                  <a:srgbClr val="DCDDDE"/>
                </a:solidFill>
                <a:effectLst/>
                <a:latin typeface="Whitney"/>
              </a:rPr>
              <a:t>CryptoVote</a:t>
            </a:r>
            <a:r>
              <a:rPr lang="en-US" b="0" i="0" dirty="0">
                <a:solidFill>
                  <a:srgbClr val="DCDDDE"/>
                </a:solidFill>
                <a:effectLst/>
                <a:latin typeface="Whitney"/>
              </a:rPr>
              <a:t>, everyone who has their doubts about an election can check the votes themselves. Also, results are known immediately once the election deadline ends, removing the need to wait, and the need to hire manpower to count the votes.</a:t>
            </a:r>
            <a:endParaRPr lang="en-US" dirty="0"/>
          </a:p>
          <a:p>
            <a:endParaRPr lang="en-US" dirty="0"/>
          </a:p>
        </p:txBody>
      </p:sp>
    </p:spTree>
    <p:extLst>
      <p:ext uri="{BB962C8B-B14F-4D97-AF65-F5344CB8AC3E}">
        <p14:creationId xmlns:p14="http://schemas.microsoft.com/office/powerpoint/2010/main" val="1122777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8A6C-26FA-4B42-928E-E4DBEBF2A58C}"/>
              </a:ext>
            </a:extLst>
          </p:cNvPr>
          <p:cNvSpPr>
            <a:spLocks noGrp="1"/>
          </p:cNvSpPr>
          <p:nvPr>
            <p:ph type="title"/>
          </p:nvPr>
        </p:nvSpPr>
        <p:spPr/>
        <p:txBody>
          <a:bodyPr/>
          <a:lstStyle/>
          <a:p>
            <a:r>
              <a:rPr lang="en-US"/>
              <a:t>Design</a:t>
            </a:r>
            <a:endParaRPr lang="en-US" dirty="0"/>
          </a:p>
        </p:txBody>
      </p:sp>
      <p:pic>
        <p:nvPicPr>
          <p:cNvPr id="11" name="Content Placeholder 10" descr="Diagram&#10;&#10;Description automatically generated">
            <a:extLst>
              <a:ext uri="{FF2B5EF4-FFF2-40B4-BE49-F238E27FC236}">
                <a16:creationId xmlns:a16="http://schemas.microsoft.com/office/drawing/2014/main" id="{72A9E3E1-B957-4A7F-992C-94E13E06DD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77581" y="2126609"/>
            <a:ext cx="8742261" cy="3817938"/>
          </a:xfrm>
        </p:spPr>
      </p:pic>
    </p:spTree>
    <p:extLst>
      <p:ext uri="{BB962C8B-B14F-4D97-AF65-F5344CB8AC3E}">
        <p14:creationId xmlns:p14="http://schemas.microsoft.com/office/powerpoint/2010/main" val="297434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8" name="Freeform: Shape 17">
            <a:extLst>
              <a:ext uri="{FF2B5EF4-FFF2-40B4-BE49-F238E27FC236}">
                <a16:creationId xmlns:a16="http://schemas.microsoft.com/office/drawing/2014/main" id="{BFC5A2D8-56E8-47FB-975D-D777AFEA4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64728" y="3"/>
            <a:ext cx="6927272" cy="5330949"/>
          </a:xfrm>
          <a:custGeom>
            <a:avLst/>
            <a:gdLst>
              <a:gd name="connsiteX0" fmla="*/ 0 w 6927272"/>
              <a:gd name="connsiteY0" fmla="*/ 0 h 5330949"/>
              <a:gd name="connsiteX1" fmla="*/ 6927272 w 6927272"/>
              <a:gd name="connsiteY1" fmla="*/ 0 h 5330949"/>
              <a:gd name="connsiteX2" fmla="*/ 6927272 w 6927272"/>
              <a:gd name="connsiteY2" fmla="*/ 3912793 h 5330949"/>
              <a:gd name="connsiteX3" fmla="*/ 6884989 w 6927272"/>
              <a:gd name="connsiteY3" fmla="*/ 4002742 h 5330949"/>
              <a:gd name="connsiteX4" fmla="*/ 6592028 w 6927272"/>
              <a:gd name="connsiteY4" fmla="*/ 4494163 h 5330949"/>
              <a:gd name="connsiteX5" fmla="*/ 3742808 w 6927272"/>
              <a:gd name="connsiteY5" fmla="*/ 5122218 h 5330949"/>
              <a:gd name="connsiteX6" fmla="*/ 326623 w 6927272"/>
              <a:gd name="connsiteY6" fmla="*/ 2148182 h 5330949"/>
              <a:gd name="connsiteX7" fmla="*/ 13721 w 6927272"/>
              <a:gd name="connsiteY7" fmla="*/ 201231 h 533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272" h="5330949">
                <a:moveTo>
                  <a:pt x="0" y="0"/>
                </a:moveTo>
                <a:lnTo>
                  <a:pt x="6927272" y="0"/>
                </a:lnTo>
                <a:lnTo>
                  <a:pt x="6927272" y="3912793"/>
                </a:lnTo>
                <a:lnTo>
                  <a:pt x="6884989" y="4002742"/>
                </a:lnTo>
                <a:cubicBezTo>
                  <a:pt x="6799406" y="4174873"/>
                  <a:pt x="6702812" y="4339578"/>
                  <a:pt x="6592028" y="4494163"/>
                </a:cubicBezTo>
                <a:cubicBezTo>
                  <a:pt x="5802121" y="5596640"/>
                  <a:pt x="4821632" y="5380883"/>
                  <a:pt x="3742808" y="5122218"/>
                </a:cubicBezTo>
                <a:cubicBezTo>
                  <a:pt x="2131653" y="4735722"/>
                  <a:pt x="759367" y="4191689"/>
                  <a:pt x="326623" y="2148182"/>
                </a:cubicBezTo>
                <a:cubicBezTo>
                  <a:pt x="186907" y="1488770"/>
                  <a:pt x="67840" y="834043"/>
                  <a:pt x="13721" y="20123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A9896C11-F8DF-437A-B349-8AFD602D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791199" y="-1219198"/>
            <a:ext cx="5181601" cy="7620000"/>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E0FEEE1E-687B-48D6-8651-2787BD367AF9}"/>
              </a:ext>
            </a:extLst>
          </p:cNvPr>
          <p:cNvSpPr>
            <a:spLocks noGrp="1"/>
          </p:cNvSpPr>
          <p:nvPr>
            <p:ph type="title"/>
          </p:nvPr>
        </p:nvSpPr>
        <p:spPr>
          <a:xfrm>
            <a:off x="762000" y="1524000"/>
            <a:ext cx="4572000" cy="2286000"/>
          </a:xfrm>
        </p:spPr>
        <p:txBody>
          <a:bodyPr vert="horz" lIns="91440" tIns="45720" rIns="91440" bIns="45720" rtlCol="0" anchor="b">
            <a:normAutofit/>
          </a:bodyPr>
          <a:lstStyle/>
          <a:p>
            <a:r>
              <a:rPr lang="en-US" kern="1200">
                <a:solidFill>
                  <a:schemeClr val="tx1"/>
                </a:solidFill>
                <a:latin typeface="+mj-lt"/>
                <a:ea typeface="+mj-ea"/>
                <a:cs typeface="+mj-cs"/>
              </a:rPr>
              <a:t>Implementation</a:t>
            </a:r>
          </a:p>
        </p:txBody>
      </p:sp>
      <p:pic>
        <p:nvPicPr>
          <p:cNvPr id="5" name="Content Placeholder 4" descr="Diagram&#10;&#10;Description automatically generated">
            <a:extLst>
              <a:ext uri="{FF2B5EF4-FFF2-40B4-BE49-F238E27FC236}">
                <a16:creationId xmlns:a16="http://schemas.microsoft.com/office/drawing/2014/main" id="{708E7BE8-3C60-4D59-9B39-6DBE736780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30268" y="900644"/>
            <a:ext cx="6355957" cy="4687517"/>
          </a:xfrm>
          <a:prstGeom prst="rect">
            <a:avLst/>
          </a:prstGeom>
        </p:spPr>
      </p:pic>
    </p:spTree>
    <p:extLst>
      <p:ext uri="{BB962C8B-B14F-4D97-AF65-F5344CB8AC3E}">
        <p14:creationId xmlns:p14="http://schemas.microsoft.com/office/powerpoint/2010/main" val="2453952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112C2-56FC-45DE-AE48-873A1E12D88F}"/>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17E526C6-C073-41B0-895E-E4E47B0F3C25}"/>
              </a:ext>
            </a:extLst>
          </p:cNvPr>
          <p:cNvSpPr>
            <a:spLocks noGrp="1"/>
          </p:cNvSpPr>
          <p:nvPr>
            <p:ph idx="1"/>
          </p:nvPr>
        </p:nvSpPr>
        <p:spPr/>
        <p:txBody>
          <a:bodyPr>
            <a:normAutofit fontScale="92500"/>
          </a:bodyPr>
          <a:lstStyle/>
          <a:p>
            <a:r>
              <a:rPr lang="en-US" dirty="0">
                <a:solidFill>
                  <a:schemeClr val="tx1"/>
                </a:solidFill>
                <a:latin typeface="Avenir Next LT Pro (Body)"/>
              </a:rPr>
              <a:t>Signup (Voters):</a:t>
            </a:r>
          </a:p>
          <a:p>
            <a:pPr lvl="1"/>
            <a:r>
              <a:rPr lang="en-US" b="0" i="0" dirty="0">
                <a:solidFill>
                  <a:srgbClr val="DCDDDE"/>
                </a:solidFill>
                <a:effectLst/>
                <a:latin typeface="Whitney"/>
              </a:rPr>
              <a:t>In order to ensure that users do not vote multiple times by making multiple accounts, besides the email address, the frontend app would also require a CNP. If a user tries to create an account with a CNP that's already in use, the account will not be created.</a:t>
            </a:r>
          </a:p>
          <a:p>
            <a:r>
              <a:rPr lang="en-US" dirty="0">
                <a:solidFill>
                  <a:schemeClr val="tx1"/>
                </a:solidFill>
                <a:latin typeface="Avenir Next LT Pro (Body)"/>
              </a:rPr>
              <a:t>Signup (Candidates):</a:t>
            </a:r>
          </a:p>
          <a:p>
            <a:pPr lvl="1"/>
            <a:r>
              <a:rPr lang="en-US" dirty="0">
                <a:solidFill>
                  <a:srgbClr val="DCDDDE"/>
                </a:solidFill>
                <a:latin typeface="Whitney"/>
              </a:rPr>
              <a:t>In order to ensure that candidates are valid and eligible to vote, before they are added to the system, their information should be verified by an external authority.</a:t>
            </a:r>
          </a:p>
        </p:txBody>
      </p:sp>
    </p:spTree>
    <p:extLst>
      <p:ext uri="{BB962C8B-B14F-4D97-AF65-F5344CB8AC3E}">
        <p14:creationId xmlns:p14="http://schemas.microsoft.com/office/powerpoint/2010/main" val="1474202832"/>
      </p:ext>
    </p:extLst>
  </p:cSld>
  <p:clrMapOvr>
    <a:masterClrMapping/>
  </p:clrMapOvr>
</p:sld>
</file>

<file path=ppt/theme/theme1.xml><?xml version="1.0" encoding="utf-8"?>
<a:theme xmlns:a="http://schemas.openxmlformats.org/drawingml/2006/main" name="PebbleVTI">
  <a:themeElements>
    <a:clrScheme name="AnalogousFromDarkSeedLeftStep">
      <a:dk1>
        <a:srgbClr val="000000"/>
      </a:dk1>
      <a:lt1>
        <a:srgbClr val="FFFFFF"/>
      </a:lt1>
      <a:dk2>
        <a:srgbClr val="321C1C"/>
      </a:dk2>
      <a:lt2>
        <a:srgbClr val="F0F2F3"/>
      </a:lt2>
      <a:accent1>
        <a:srgbClr val="E76F29"/>
      </a:accent1>
      <a:accent2>
        <a:srgbClr val="D51720"/>
      </a:accent2>
      <a:accent3>
        <a:srgbClr val="E72981"/>
      </a:accent3>
      <a:accent4>
        <a:srgbClr val="D517BE"/>
      </a:accent4>
      <a:accent5>
        <a:srgbClr val="AE29E7"/>
      </a:accent5>
      <a:accent6>
        <a:srgbClr val="5825D7"/>
      </a:accent6>
      <a:hlink>
        <a:srgbClr val="AE3FBF"/>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90</TotalTime>
  <Words>514</Words>
  <Application>Microsoft Office PowerPoint</Application>
  <PresentationFormat>Widescreen</PresentationFormat>
  <Paragraphs>33</Paragraphs>
  <Slides>16</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Avenir Next LT Pro</vt:lpstr>
      <vt:lpstr>Avenir Next LT Pro (Body)</vt:lpstr>
      <vt:lpstr>Avenir Next LT Pro Light</vt:lpstr>
      <vt:lpstr>Sitka Subheading</vt:lpstr>
      <vt:lpstr>Whitney</vt:lpstr>
      <vt:lpstr>PebbleVTI</vt:lpstr>
      <vt:lpstr>Crypto Vote</vt:lpstr>
      <vt:lpstr>Introduction</vt:lpstr>
      <vt:lpstr>Idea</vt:lpstr>
      <vt:lpstr>Why Blockchain?</vt:lpstr>
      <vt:lpstr>Why Blockchain? …</vt:lpstr>
      <vt:lpstr>Why Blockchain? …</vt:lpstr>
      <vt:lpstr>Design</vt:lpstr>
      <vt:lpstr>Implementation</vt:lpstr>
      <vt:lpstr>Future Work</vt:lpstr>
      <vt:lpstr>Future Work</vt:lpstr>
      <vt:lpstr>User Interface Mockups (SignUp)</vt:lpstr>
      <vt:lpstr>User Interface Mockups (Login)</vt:lpstr>
      <vt:lpstr>User Interface Mockups (Voting)</vt:lpstr>
      <vt:lpstr>User Interface Mockups (Profile)</vt:lpstr>
      <vt:lpstr>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 Vote</dc:title>
  <dc:creator>Razvan Toma</dc:creator>
  <cp:lastModifiedBy>Razvan Toma</cp:lastModifiedBy>
  <cp:revision>7</cp:revision>
  <dcterms:created xsi:type="dcterms:W3CDTF">2021-05-10T15:26:33Z</dcterms:created>
  <dcterms:modified xsi:type="dcterms:W3CDTF">2021-05-10T16:57:03Z</dcterms:modified>
</cp:coreProperties>
</file>

<file path=docProps/thumbnail.jpeg>
</file>